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Masters/slideMaster1.xml" ContentType="application/vnd.openxmlformats-officedocument.presentationml.slideMaster+xml"/>
  <Override PartName="/ppt/slideLayouts/slideLayout6.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sldIdLst>
    <p:sldId id="256" r:id="rId2"/>
    <p:sldId id="257" r:id="rId3"/>
    <p:sldId id="258" r:id="rId4"/>
    <p:sldId id="259" r:id="rId5"/>
    <p:sldId id="261" r:id="rId6"/>
    <p:sldId id="260" r:id="rId7"/>
    <p:sldId id="262" r:id="rId8"/>
    <p:sldId id="263" r:id="rId9"/>
    <p:sldId id="264" r:id="rId10"/>
    <p:sldId id="265" r:id="rId11"/>
    <p:sldId id="266" r:id="rId12"/>
    <p:sldId id="267" r:id="rId13"/>
    <p:sldId id="268" r:id="rId14"/>
    <p:sldId id="269" r:id="rId15"/>
    <p:sldId id="270" r:id="rId16"/>
    <p:sldId id="271" r:id="rId17"/>
    <p:sldId id="273" r:id="rId18"/>
    <p:sldId id="272" r:id="rId19"/>
    <p:sldId id="274" r:id="rId20"/>
    <p:sldId id="275" r:id="rId21"/>
    <p:sldId id="276" r:id="rId22"/>
    <p:sldId id="277" r:id="rId23"/>
    <p:sldId id="278" r:id="rId24"/>
    <p:sldId id="279" r:id="rId25"/>
    <p:sldId id="280" r:id="rId26"/>
    <p:sldId id="294" r:id="rId27"/>
    <p:sldId id="295" r:id="rId28"/>
    <p:sldId id="296" r:id="rId29"/>
    <p:sldId id="297" r:id="rId30"/>
    <p:sldId id="298" r:id="rId31"/>
    <p:sldId id="282" r:id="rId32"/>
    <p:sldId id="284" r:id="rId33"/>
    <p:sldId id="286" r:id="rId34"/>
    <p:sldId id="287" r:id="rId35"/>
    <p:sldId id="288" r:id="rId36"/>
    <p:sldId id="289" r:id="rId37"/>
    <p:sldId id="290" r:id="rId38"/>
    <p:sldId id="291" r:id="rId39"/>
    <p:sldId id="292" r:id="rId40"/>
    <p:sldId id="293"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F9A6B5E-31C7-48FD-9AD9-22EB8CDD17D6}" v="9" dt="2019-10-21T21:50:53.7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94660"/>
  </p:normalViewPr>
  <p:slideViewPr>
    <p:cSldViewPr>
      <p:cViewPr varScale="1">
        <p:scale>
          <a:sx n="114" d="100"/>
          <a:sy n="114" d="100"/>
        </p:scale>
        <p:origin x="930"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microsoft.com/office/2015/10/relationships/revisionInfo" Target="revisionInfo.xml"/><Relationship Id="rId50" Type="http://schemas.openxmlformats.org/officeDocument/2006/relationships/customXml" Target="../customXml/item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48" Type="http://schemas.openxmlformats.org/officeDocument/2006/relationships/customXml" Target="../customXml/item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1DF9B0-1896-4364-B37A-432BBEE9643C}" type="datetimeFigureOut">
              <a:rPr lang="en-US" smtClean="0"/>
              <a:t>10/21/2019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ABC22A-FCD8-46BC-8E85-57AD607F5580}" type="slidenum">
              <a:rPr lang="en-US" smtClean="0"/>
              <a:t>‹#›</a:t>
            </a:fld>
            <a:endParaRPr lang="en-US"/>
          </a:p>
        </p:txBody>
      </p:sp>
    </p:spTree>
    <p:extLst>
      <p:ext uri="{BB962C8B-B14F-4D97-AF65-F5344CB8AC3E}">
        <p14:creationId xmlns:p14="http://schemas.microsoft.com/office/powerpoint/2010/main" val="23224391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4ABC22A-FCD8-46BC-8E85-57AD607F5580}" type="slidenum">
              <a:rPr lang="en-US" smtClean="0"/>
              <a:t>42</a:t>
            </a:fld>
            <a:endParaRPr lang="en-US"/>
          </a:p>
        </p:txBody>
      </p:sp>
    </p:spTree>
    <p:extLst>
      <p:ext uri="{BB962C8B-B14F-4D97-AF65-F5344CB8AC3E}">
        <p14:creationId xmlns:p14="http://schemas.microsoft.com/office/powerpoint/2010/main" val="35208960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FEF819E-C305-4FA6-ABC7-1CBB26CC85C8}" type="datetimeFigureOut">
              <a:rPr lang="en-US" smtClean="0"/>
              <a:pPr/>
              <a:t>10/21/2019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5E9E7F-0EF0-47CE-88AB-C5BC960A82D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FEF819E-C305-4FA6-ABC7-1CBB26CC85C8}" type="datetimeFigureOut">
              <a:rPr lang="en-US" smtClean="0"/>
              <a:pPr/>
              <a:t>10/21/2019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5E9E7F-0EF0-47CE-88AB-C5BC960A82D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FEF819E-C305-4FA6-ABC7-1CBB26CC85C8}" type="datetimeFigureOut">
              <a:rPr lang="en-US" smtClean="0"/>
              <a:pPr/>
              <a:t>10/21/2019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5E9E7F-0EF0-47CE-88AB-C5BC960A82D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FEF819E-C305-4FA6-ABC7-1CBB26CC85C8}" type="datetimeFigureOut">
              <a:rPr lang="en-US" smtClean="0"/>
              <a:pPr/>
              <a:t>10/21/2019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5E9E7F-0EF0-47CE-88AB-C5BC960A82D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FEF819E-C305-4FA6-ABC7-1CBB26CC85C8}" type="datetimeFigureOut">
              <a:rPr lang="en-US" smtClean="0"/>
              <a:pPr/>
              <a:t>10/21/2019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5E9E7F-0EF0-47CE-88AB-C5BC960A82D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FEF819E-C305-4FA6-ABC7-1CBB26CC85C8}" type="datetimeFigureOut">
              <a:rPr lang="en-US" smtClean="0"/>
              <a:pPr/>
              <a:t>10/21/2019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5E9E7F-0EF0-47CE-88AB-C5BC960A82D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FEF819E-C305-4FA6-ABC7-1CBB26CC85C8}" type="datetimeFigureOut">
              <a:rPr lang="en-US" smtClean="0"/>
              <a:pPr/>
              <a:t>10/21/2019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C5E9E7F-0EF0-47CE-88AB-C5BC960A82D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FEF819E-C305-4FA6-ABC7-1CBB26CC85C8}" type="datetimeFigureOut">
              <a:rPr lang="en-US" smtClean="0"/>
              <a:pPr/>
              <a:t>10/21/2019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C5E9E7F-0EF0-47CE-88AB-C5BC960A82D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EF819E-C305-4FA6-ABC7-1CBB26CC85C8}" type="datetimeFigureOut">
              <a:rPr lang="en-US" smtClean="0"/>
              <a:pPr/>
              <a:t>10/21/2019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5E9E7F-0EF0-47CE-88AB-C5BC960A82D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FEF819E-C305-4FA6-ABC7-1CBB26CC85C8}" type="datetimeFigureOut">
              <a:rPr lang="en-US" smtClean="0"/>
              <a:pPr/>
              <a:t>10/21/2019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5E9E7F-0EF0-47CE-88AB-C5BC960A82D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FEF819E-C305-4FA6-ABC7-1CBB26CC85C8}" type="datetimeFigureOut">
              <a:rPr lang="en-US" smtClean="0"/>
              <a:pPr/>
              <a:t>10/21/2019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5E9E7F-0EF0-47CE-88AB-C5BC960A82D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EF819E-C305-4FA6-ABC7-1CBB26CC85C8}" type="datetimeFigureOut">
              <a:rPr lang="en-US" smtClean="0"/>
              <a:pPr/>
              <a:t>10/21/2019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5E9E7F-0EF0-47CE-88AB-C5BC960A82D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4.emf"/></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Establishment of Parentage</a:t>
            </a:r>
          </a:p>
        </p:txBody>
      </p:sp>
      <p:sp>
        <p:nvSpPr>
          <p:cNvPr id="3" name="Subtitle 2"/>
          <p:cNvSpPr>
            <a:spLocks noGrp="1"/>
          </p:cNvSpPr>
          <p:nvPr>
            <p:ph type="subTitle" idx="1"/>
          </p:nvPr>
        </p:nvSpPr>
        <p:spPr/>
        <p:txBody>
          <a:bodyPr/>
          <a:lstStyle/>
          <a:p>
            <a:r>
              <a:rPr lang="en-US" dirty="0"/>
              <a:t>Maryland Joint Child Support Conference </a:t>
            </a:r>
          </a:p>
          <a:p>
            <a:r>
              <a:rPr lang="en-US" dirty="0"/>
              <a:t>October 2019</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“MM” (Parents </a:t>
            </a:r>
            <a:r>
              <a:rPr lang="en-US" dirty="0" err="1"/>
              <a:t>Mar’d</a:t>
            </a:r>
            <a:r>
              <a:rPr lang="en-US" dirty="0"/>
              <a:t>/Still </a:t>
            </a:r>
            <a:r>
              <a:rPr lang="en-US" dirty="0" err="1"/>
              <a:t>Mar’d</a:t>
            </a:r>
            <a:r>
              <a:rPr lang="en-US" dirty="0"/>
              <a:t>)</a:t>
            </a:r>
          </a:p>
        </p:txBody>
      </p:sp>
      <p:sp>
        <p:nvSpPr>
          <p:cNvPr id="3" name="Content Placeholder 2"/>
          <p:cNvSpPr>
            <a:spLocks noGrp="1"/>
          </p:cNvSpPr>
          <p:nvPr>
            <p:ph idx="1"/>
          </p:nvPr>
        </p:nvSpPr>
        <p:spPr/>
        <p:txBody>
          <a:bodyPr/>
          <a:lstStyle/>
          <a:p>
            <a:r>
              <a:rPr lang="en-US" dirty="0"/>
              <a:t>“MM” (Parents </a:t>
            </a:r>
            <a:r>
              <a:rPr lang="en-US" dirty="0" err="1"/>
              <a:t>Mar’d</a:t>
            </a:r>
            <a:r>
              <a:rPr lang="en-US" dirty="0"/>
              <a:t>/Still </a:t>
            </a:r>
            <a:r>
              <a:rPr lang="en-US" dirty="0" err="1"/>
              <a:t>Mar’d</a:t>
            </a:r>
            <a:r>
              <a:rPr lang="en-US" dirty="0"/>
              <a:t>) – to be used when the child was conceived or born of the marriage, the parents are still married and living together, but the child is not in the home.  </a:t>
            </a:r>
          </a:p>
          <a:p>
            <a:r>
              <a:rPr lang="en-US" dirty="0"/>
              <a:t>This is particularly applicable for DJJ, Foster Care, and Voluntary Placement cases.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“MS” (Parents </a:t>
            </a:r>
            <a:r>
              <a:rPr lang="en-US" dirty="0" err="1"/>
              <a:t>Mar’d</a:t>
            </a:r>
            <a:r>
              <a:rPr lang="en-US" dirty="0"/>
              <a:t> at Birth </a:t>
            </a:r>
            <a:r>
              <a:rPr lang="en-US" dirty="0" err="1"/>
              <a:t>Nw</a:t>
            </a:r>
            <a:r>
              <a:rPr lang="en-US" dirty="0"/>
              <a:t> Sep)</a:t>
            </a:r>
          </a:p>
        </p:txBody>
      </p:sp>
      <p:sp>
        <p:nvSpPr>
          <p:cNvPr id="3" name="Content Placeholder 2"/>
          <p:cNvSpPr>
            <a:spLocks noGrp="1"/>
          </p:cNvSpPr>
          <p:nvPr>
            <p:ph idx="1"/>
          </p:nvPr>
        </p:nvSpPr>
        <p:spPr/>
        <p:txBody>
          <a:bodyPr/>
          <a:lstStyle/>
          <a:p>
            <a:r>
              <a:rPr lang="en-US" dirty="0"/>
              <a:t>“MS” (Parents </a:t>
            </a:r>
            <a:r>
              <a:rPr lang="en-US" dirty="0" err="1"/>
              <a:t>Mar’d</a:t>
            </a:r>
            <a:r>
              <a:rPr lang="en-US" dirty="0"/>
              <a:t> at Birth </a:t>
            </a:r>
            <a:r>
              <a:rPr lang="en-US" dirty="0" err="1"/>
              <a:t>Nw</a:t>
            </a:r>
            <a:r>
              <a:rPr lang="en-US" dirty="0"/>
              <a:t> Sep) – to be used when the child was conceived or born of the marriage, but the parents are now separated. </a:t>
            </a:r>
          </a:p>
          <a:p>
            <a:r>
              <a:rPr lang="en-US" dirty="0"/>
              <a:t>The customer requesting service is not required to provide a marriage certificate.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 (Paternity Resolved)</a:t>
            </a:r>
          </a:p>
        </p:txBody>
      </p:sp>
      <p:sp>
        <p:nvSpPr>
          <p:cNvPr id="3" name="Content Placeholder 2"/>
          <p:cNvSpPr>
            <a:spLocks noGrp="1"/>
          </p:cNvSpPr>
          <p:nvPr>
            <p:ph idx="1"/>
          </p:nvPr>
        </p:nvSpPr>
        <p:spPr/>
        <p:txBody>
          <a:bodyPr>
            <a:noAutofit/>
          </a:bodyPr>
          <a:lstStyle/>
          <a:p>
            <a:r>
              <a:rPr lang="en-US" sz="2400" dirty="0"/>
              <a:t>“PR” (Parentage Resolved) – to be used when parentage has been resolved.  </a:t>
            </a:r>
          </a:p>
          <a:p>
            <a:r>
              <a:rPr lang="en-US" sz="2400" dirty="0"/>
              <a:t>The code applies to cases in which the child was: </a:t>
            </a:r>
          </a:p>
          <a:p>
            <a:pPr lvl="1"/>
            <a:r>
              <a:rPr lang="en-US" sz="2000" dirty="0"/>
              <a:t>(1) adopted; </a:t>
            </a:r>
          </a:p>
          <a:p>
            <a:pPr lvl="1"/>
            <a:r>
              <a:rPr lang="en-US" sz="2000" dirty="0"/>
              <a:t>or (2) under limited circumstance where the child was legitimized by marriage under MD law.  </a:t>
            </a:r>
          </a:p>
          <a:p>
            <a:pPr lvl="1"/>
            <a:r>
              <a:rPr lang="en-US" sz="2000" dirty="0"/>
              <a:t>Specifically, the code may be used when the child was born out-of-wedlock, the parents subsequently marry, separate, and subsequently a court order was established for support with no language addressing non-biological parentage either in the order or in the complaint for support.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“PX” (Paternity Excluded)</a:t>
            </a:r>
          </a:p>
        </p:txBody>
      </p:sp>
      <p:sp>
        <p:nvSpPr>
          <p:cNvPr id="3" name="Content Placeholder 2"/>
          <p:cNvSpPr>
            <a:spLocks noGrp="1"/>
          </p:cNvSpPr>
          <p:nvPr>
            <p:ph idx="1"/>
          </p:nvPr>
        </p:nvSpPr>
        <p:spPr/>
        <p:txBody>
          <a:bodyPr>
            <a:normAutofit fontScale="77500" lnSpcReduction="20000"/>
          </a:bodyPr>
          <a:lstStyle/>
          <a:p>
            <a:r>
              <a:rPr lang="en-US" dirty="0"/>
              <a:t>“PX” (Paternity Excluded) – to be used when genetic testing has determined the putative father is not the biological father.   The subject child should be made non-participating and, if there are no other participating children on the case for whom paternity can be or has been established, the case should be closed.</a:t>
            </a:r>
          </a:p>
          <a:p>
            <a:r>
              <a:rPr lang="en-US" dirty="0"/>
              <a:t>Note:  In cases with an executed Affidavit of Parentage which is over 60 days old, but as a result of court-ordered genetic testing the putative father is found not to be the biological father, the existing “AV” code should be removed and replaced by the "PX" code.  </a:t>
            </a:r>
          </a:p>
          <a:p>
            <a:r>
              <a:rPr lang="en-US" dirty="0"/>
              <a:t>The Clerk of Court is required to notify the Division of Vital Records (DVR) of each paternity disestablished (or established) by the Court.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 (Requires Establishment)</a:t>
            </a:r>
          </a:p>
        </p:txBody>
      </p:sp>
      <p:sp>
        <p:nvSpPr>
          <p:cNvPr id="3" name="Content Placeholder 2"/>
          <p:cNvSpPr>
            <a:spLocks noGrp="1"/>
          </p:cNvSpPr>
          <p:nvPr>
            <p:ph idx="1"/>
          </p:nvPr>
        </p:nvSpPr>
        <p:spPr/>
        <p:txBody>
          <a:bodyPr/>
          <a:lstStyle/>
          <a:p>
            <a:r>
              <a:rPr lang="en-US" dirty="0"/>
              <a:t>“RE” (Requires Establishment) – to be used when the child was born out of wedlock and parentage has not been established.  </a:t>
            </a:r>
          </a:p>
          <a:p>
            <a:r>
              <a:rPr lang="en-US" dirty="0"/>
              <a:t>There is no Affidavit of Parentage (AOP) on file with DVR or the Affidavit of Parentage was rescinded</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 (Unknown)</a:t>
            </a:r>
          </a:p>
        </p:txBody>
      </p:sp>
      <p:sp>
        <p:nvSpPr>
          <p:cNvPr id="3" name="Content Placeholder 2"/>
          <p:cNvSpPr>
            <a:spLocks noGrp="1"/>
          </p:cNvSpPr>
          <p:nvPr>
            <p:ph idx="1"/>
          </p:nvPr>
        </p:nvSpPr>
        <p:spPr/>
        <p:txBody>
          <a:bodyPr/>
          <a:lstStyle/>
          <a:p>
            <a:endParaRPr lang="en-US" dirty="0"/>
          </a:p>
          <a:p>
            <a:r>
              <a:rPr lang="en-US" dirty="0"/>
              <a:t>“UN” (Unknown) – to be used when the parentage status of the child is unknown or cannot be verified. </a:t>
            </a:r>
          </a:p>
          <a:p>
            <a:pPr>
              <a:buNone/>
            </a:pPr>
            <a:r>
              <a:rPr lang="en-US" dirty="0"/>
              <a:t> </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a:t>“Locked Down” Parentage Codes</a:t>
            </a:r>
          </a:p>
        </p:txBody>
      </p:sp>
      <p:sp>
        <p:nvSpPr>
          <p:cNvPr id="3" name="Content Placeholder 2"/>
          <p:cNvSpPr>
            <a:spLocks noGrp="1"/>
          </p:cNvSpPr>
          <p:nvPr>
            <p:ph idx="1"/>
          </p:nvPr>
        </p:nvSpPr>
        <p:spPr/>
        <p:txBody>
          <a:bodyPr>
            <a:normAutofit fontScale="92500" lnSpcReduction="20000"/>
          </a:bodyPr>
          <a:lstStyle/>
          <a:p>
            <a:r>
              <a:rPr lang="en-US" dirty="0"/>
              <a:t>The following Parentage Establishment Codes on CSES are “locked down”:  AV, CE, MC, MD, MM, MS, PR &amp; PX.  </a:t>
            </a:r>
          </a:p>
          <a:p>
            <a:r>
              <a:rPr lang="en-US" dirty="0"/>
              <a:t>Once committed to CSES, only a supervisor with Role 12 will be able to modify the parentage code and date.  </a:t>
            </a:r>
          </a:p>
          <a:p>
            <a:r>
              <a:rPr lang="en-US" dirty="0"/>
              <a:t>A CSES monthly report, “Paternity Override Code”, identifies cases in which a supervisor modified a parentage code and date.  </a:t>
            </a:r>
          </a:p>
          <a:p>
            <a:r>
              <a:rPr lang="en-US" dirty="0"/>
              <a:t>This report is stored in RMDS and </a:t>
            </a:r>
            <a:r>
              <a:rPr lang="en-US" dirty="0" err="1"/>
              <a:t>Datawatch</a:t>
            </a:r>
            <a:r>
              <a:rPr lang="en-US" dirty="0"/>
              <a:t>.</a:t>
            </a:r>
          </a:p>
          <a:p>
            <a:pPr>
              <a:buNone/>
            </a:pPr>
            <a:r>
              <a:rPr lang="en-US" dirty="0"/>
              <a:t> </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p:cNvPicPr>
            <a:picLocks noChangeAspect="1" noChangeArrowheads="1"/>
          </p:cNvPicPr>
          <p:nvPr/>
        </p:nvPicPr>
        <p:blipFill>
          <a:blip r:embed="rId2" cstate="print"/>
          <a:srcRect/>
          <a:stretch>
            <a:fillRect/>
          </a:stretch>
        </p:blipFill>
        <p:spPr bwMode="auto">
          <a:xfrm>
            <a:off x="-4572000" y="-1828800"/>
            <a:ext cx="18288000" cy="1028700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82000" cy="1143000"/>
          </a:xfrm>
        </p:spPr>
        <p:txBody>
          <a:bodyPr>
            <a:normAutofit fontScale="90000"/>
          </a:bodyPr>
          <a:lstStyle/>
          <a:p>
            <a:r>
              <a:rPr lang="en-US" i="1" dirty="0"/>
              <a:t>Capturing the Parentage Establishment Date</a:t>
            </a:r>
            <a:br>
              <a:rPr lang="en-US" dirty="0"/>
            </a:br>
            <a:endParaRPr lang="en-US" dirty="0"/>
          </a:p>
        </p:txBody>
      </p:sp>
      <p:sp>
        <p:nvSpPr>
          <p:cNvPr id="3" name="Content Placeholder 2"/>
          <p:cNvSpPr>
            <a:spLocks noGrp="1"/>
          </p:cNvSpPr>
          <p:nvPr>
            <p:ph idx="1"/>
          </p:nvPr>
        </p:nvSpPr>
        <p:spPr>
          <a:xfrm>
            <a:off x="457200" y="1600200"/>
            <a:ext cx="8229600" cy="4876800"/>
          </a:xfrm>
        </p:spPr>
        <p:txBody>
          <a:bodyPr>
            <a:normAutofit fontScale="25000" lnSpcReduction="20000"/>
          </a:bodyPr>
          <a:lstStyle/>
          <a:p>
            <a:endParaRPr lang="en-US" sz="3800" dirty="0"/>
          </a:p>
          <a:p>
            <a:r>
              <a:rPr lang="en-US" sz="6400" dirty="0"/>
              <a:t>Once parentage has been established, the CSE worker shall enter the date parentage was established in the "Established Date" field on the Child Data screen.  Following is a list of codes, the scenarios associated with the codes, and the corresponding establishment dates:</a:t>
            </a:r>
          </a:p>
          <a:p>
            <a:endParaRPr lang="en-US" sz="6400" dirty="0"/>
          </a:p>
          <a:p>
            <a:r>
              <a:rPr lang="en-US" sz="6400" dirty="0"/>
              <a:t>  </a:t>
            </a:r>
            <a:r>
              <a:rPr lang="en-US" sz="6400" b="1" dirty="0"/>
              <a:t>AV</a:t>
            </a:r>
            <a:r>
              <a:rPr lang="en-US" sz="6400" dirty="0"/>
              <a:t> – Parentage established by Affidavit of Parentage (Affidavit) – Enter the date the Affidavit was executed.  See Section D 402.2 Date of Execution.  This should be the same date that appears in the Affidavit Date field on the Child Data screen.</a:t>
            </a:r>
          </a:p>
          <a:p>
            <a:endParaRPr lang="en-US" sz="6400" dirty="0"/>
          </a:p>
          <a:p>
            <a:r>
              <a:rPr lang="en-US" sz="6400" b="1" dirty="0"/>
              <a:t>CE</a:t>
            </a:r>
            <a:r>
              <a:rPr lang="en-US" sz="6400" dirty="0"/>
              <a:t> – Parentage established by court order.  Enter the date of the order, i.e. the date the Judge signed the order. </a:t>
            </a:r>
          </a:p>
          <a:p>
            <a:pPr>
              <a:buNone/>
            </a:pPr>
            <a:r>
              <a:rPr lang="en-US" sz="6400" dirty="0"/>
              <a:t> </a:t>
            </a:r>
          </a:p>
          <a:p>
            <a:r>
              <a:rPr lang="en-US" sz="6400" b="1" dirty="0"/>
              <a:t>PR</a:t>
            </a:r>
            <a:r>
              <a:rPr lang="en-US" sz="6400" dirty="0"/>
              <a:t> – Parentage was resolved.  This is used when:</a:t>
            </a:r>
          </a:p>
          <a:p>
            <a:pPr lvl="1"/>
            <a:r>
              <a:rPr lang="en-US" sz="6000" dirty="0"/>
              <a:t>The child was adopted – enter the date the adoption was final; or</a:t>
            </a:r>
          </a:p>
          <a:p>
            <a:pPr lvl="1"/>
            <a:r>
              <a:rPr lang="en-US" sz="6000" dirty="0"/>
              <a:t>Under limited circumstances, the child was legitimized by marriage ,enter the date of the order, i.e. the date the judge signed the order for support.</a:t>
            </a:r>
          </a:p>
          <a:p>
            <a:pPr lvl="1"/>
            <a:r>
              <a:rPr lang="en-US" sz="6000" dirty="0"/>
              <a:t>a court order was established for support for a child with no language addressing non-biological parentage either in the order or in the complaint for support.</a:t>
            </a:r>
          </a:p>
          <a:p>
            <a:r>
              <a:rPr lang="en-US" sz="6400" b="1" dirty="0"/>
              <a:t>MD, MM, MS</a:t>
            </a:r>
            <a:r>
              <a:rPr lang="en-US" sz="6400" dirty="0"/>
              <a:t> – The child was born of the marriage; use the child’s date of birth.</a:t>
            </a:r>
          </a:p>
          <a:p>
            <a:pPr lvl="0"/>
            <a:endParaRPr lang="en-US" sz="6400" dirty="0"/>
          </a:p>
          <a:p>
            <a:r>
              <a:rPr lang="en-US" sz="6400" b="1" dirty="0"/>
              <a:t>PX, RE, UN, MC</a:t>
            </a:r>
            <a:r>
              <a:rPr lang="en-US" sz="6400" dirty="0"/>
              <a:t> – The date should be blank.</a:t>
            </a:r>
          </a:p>
          <a:p>
            <a:pPr>
              <a:buNone/>
            </a:pPr>
            <a:br>
              <a:rPr lang="en-US" sz="5500" i="1" dirty="0"/>
            </a:br>
            <a:endParaRPr lang="en-US" sz="55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p:cNvPicPr>
            <a:picLocks noChangeAspect="1" noChangeArrowheads="1"/>
          </p:cNvPicPr>
          <p:nvPr/>
        </p:nvPicPr>
        <p:blipFill>
          <a:blip r:embed="rId2" cstate="print"/>
          <a:srcRect/>
          <a:stretch>
            <a:fillRect/>
          </a:stretch>
        </p:blipFill>
        <p:spPr bwMode="auto">
          <a:xfrm>
            <a:off x="-4572000" y="-1828800"/>
            <a:ext cx="18288000" cy="1028700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a:t>Methods of Establishing Parentage</a:t>
            </a:r>
            <a:br>
              <a:rPr lang="en-US" dirty="0"/>
            </a:br>
            <a:endParaRPr lang="en-US" dirty="0"/>
          </a:p>
        </p:txBody>
      </p:sp>
      <p:sp>
        <p:nvSpPr>
          <p:cNvPr id="3" name="Content Placeholder 2"/>
          <p:cNvSpPr>
            <a:spLocks noGrp="1"/>
          </p:cNvSpPr>
          <p:nvPr>
            <p:ph idx="1"/>
          </p:nvPr>
        </p:nvSpPr>
        <p:spPr/>
        <p:txBody>
          <a:bodyPr>
            <a:noAutofit/>
          </a:bodyPr>
          <a:lstStyle/>
          <a:p>
            <a:pPr>
              <a:buNone/>
            </a:pPr>
            <a:r>
              <a:rPr lang="en-US" sz="1600" dirty="0"/>
              <a:t>        Establishment of parentage is a process of obtaining a legal finding of parentage of a child born out of wedlock. Parentage may be established in various ways.  Parentage is considered fully established when:</a:t>
            </a:r>
          </a:p>
          <a:p>
            <a:pPr>
              <a:buNone/>
            </a:pPr>
            <a:r>
              <a:rPr lang="en-US" sz="1600" dirty="0"/>
              <a:t> </a:t>
            </a:r>
          </a:p>
          <a:p>
            <a:pPr>
              <a:buNone/>
            </a:pPr>
            <a:r>
              <a:rPr lang="en-US" sz="1600" dirty="0"/>
              <a:t>	Unmarried parents completed an Affidavit of Parentage after July 1, 1997:</a:t>
            </a:r>
          </a:p>
          <a:p>
            <a:pPr>
              <a:buNone/>
            </a:pPr>
            <a:r>
              <a:rPr lang="en-US" sz="1600" dirty="0"/>
              <a:t> </a:t>
            </a:r>
          </a:p>
          <a:p>
            <a:pPr>
              <a:buNone/>
            </a:pPr>
            <a:r>
              <a:rPr lang="en-US" sz="1600" dirty="0"/>
              <a:t>	The court has issued an order for parentage; </a:t>
            </a:r>
          </a:p>
          <a:p>
            <a:pPr>
              <a:buNone/>
            </a:pPr>
            <a:r>
              <a:rPr lang="en-US" sz="1600" dirty="0"/>
              <a:t> </a:t>
            </a:r>
          </a:p>
          <a:p>
            <a:pPr>
              <a:buNone/>
            </a:pPr>
            <a:r>
              <a:rPr lang="en-US" sz="1600" dirty="0"/>
              <a:t>        The child was born or conceived during a marriage and is presumed to be the legitimate child of both spouses;</a:t>
            </a:r>
          </a:p>
          <a:p>
            <a:pPr>
              <a:buNone/>
            </a:pPr>
            <a:r>
              <a:rPr lang="en-US" sz="1600" dirty="0"/>
              <a:t> </a:t>
            </a:r>
          </a:p>
          <a:p>
            <a:pPr>
              <a:buNone/>
            </a:pPr>
            <a:r>
              <a:rPr lang="en-US" sz="1600" dirty="0"/>
              <a:t>	The biological parents of a child born out of wedlock, of whom parentage has not been fully established, subsequently marry;</a:t>
            </a:r>
          </a:p>
          <a:p>
            <a:pPr>
              <a:buNone/>
            </a:pPr>
            <a:r>
              <a:rPr lang="en-US" sz="1600" dirty="0"/>
              <a:t> </a:t>
            </a:r>
          </a:p>
          <a:p>
            <a:pPr>
              <a:buNone/>
            </a:pPr>
            <a:r>
              <a:rPr lang="en-US" sz="1600" dirty="0"/>
              <a:t> 	A child is adopted; or</a:t>
            </a:r>
          </a:p>
          <a:p>
            <a:pPr>
              <a:buNone/>
            </a:pPr>
            <a:r>
              <a:rPr lang="en-US" sz="1600" dirty="0"/>
              <a:t> </a:t>
            </a:r>
          </a:p>
          <a:p>
            <a:pPr>
              <a:buNone/>
            </a:pPr>
            <a:r>
              <a:rPr lang="en-US" sz="1600" dirty="0"/>
              <a:t>	 Parentage was established in another state in accordance with the laws of that state.</a:t>
            </a:r>
          </a:p>
          <a:p>
            <a:pPr>
              <a:buNone/>
            </a:pPr>
            <a:endParaRPr lang="en-US" sz="16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a:t>Capturing the Parentage Establishment State/Country</a:t>
            </a:r>
            <a:endParaRPr lang="en-US" dirty="0"/>
          </a:p>
        </p:txBody>
      </p:sp>
      <p:sp>
        <p:nvSpPr>
          <p:cNvPr id="3" name="Content Placeholder 2"/>
          <p:cNvSpPr>
            <a:spLocks noGrp="1"/>
          </p:cNvSpPr>
          <p:nvPr>
            <p:ph idx="1"/>
          </p:nvPr>
        </p:nvSpPr>
        <p:spPr/>
        <p:txBody>
          <a:bodyPr/>
          <a:lstStyle/>
          <a:p>
            <a:r>
              <a:rPr lang="en-US" dirty="0"/>
              <a:t>Once parentage has been established, the CSE worker shall enter the state or country where parentage was established in the "Establishment State/Country" field on the Child Data screen.</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p:cNvPicPr>
            <a:picLocks noChangeAspect="1" noChangeArrowheads="1"/>
          </p:cNvPicPr>
          <p:nvPr/>
        </p:nvPicPr>
        <p:blipFill>
          <a:blip r:embed="rId2" cstate="print"/>
          <a:srcRect/>
          <a:stretch>
            <a:fillRect/>
          </a:stretch>
        </p:blipFill>
        <p:spPr bwMode="auto">
          <a:xfrm>
            <a:off x="-4572000" y="-1828800"/>
            <a:ext cx="18288000" cy="10287000"/>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a:t>Capturing the Birth City</a:t>
            </a:r>
            <a:br>
              <a:rPr lang="en-US" b="1" i="1" dirty="0"/>
            </a:br>
            <a:endParaRPr lang="en-US" dirty="0"/>
          </a:p>
        </p:txBody>
      </p:sp>
      <p:sp>
        <p:nvSpPr>
          <p:cNvPr id="3" name="Content Placeholder 2"/>
          <p:cNvSpPr>
            <a:spLocks noGrp="1"/>
          </p:cNvSpPr>
          <p:nvPr>
            <p:ph idx="1"/>
          </p:nvPr>
        </p:nvSpPr>
        <p:spPr/>
        <p:txBody>
          <a:bodyPr/>
          <a:lstStyle/>
          <a:p>
            <a:r>
              <a:rPr lang="en-US" dirty="0"/>
              <a:t>The CSE worker shall enter the city where the child was born in the “Birth City" field on the Child Data screen.</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ChangeAspect="1" noChangeArrowheads="1"/>
          </p:cNvPicPr>
          <p:nvPr/>
        </p:nvPicPr>
        <p:blipFill>
          <a:blip r:embed="rId2" cstate="print"/>
          <a:srcRect/>
          <a:stretch>
            <a:fillRect/>
          </a:stretch>
        </p:blipFill>
        <p:spPr bwMode="auto">
          <a:xfrm>
            <a:off x="-4572000" y="-1828800"/>
            <a:ext cx="18288000" cy="10287000"/>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a:t>Capturing the Birth State</a:t>
            </a:r>
            <a:br>
              <a:rPr lang="en-US" b="1" i="1" dirty="0"/>
            </a:br>
            <a:endParaRPr lang="en-US" dirty="0"/>
          </a:p>
        </p:txBody>
      </p:sp>
      <p:sp>
        <p:nvSpPr>
          <p:cNvPr id="3" name="Content Placeholder 2"/>
          <p:cNvSpPr>
            <a:spLocks noGrp="1"/>
          </p:cNvSpPr>
          <p:nvPr>
            <p:ph idx="1"/>
          </p:nvPr>
        </p:nvSpPr>
        <p:spPr/>
        <p:txBody>
          <a:bodyPr/>
          <a:lstStyle/>
          <a:p>
            <a:r>
              <a:rPr lang="en-US" dirty="0"/>
              <a:t>The CSE worker shall enter the state where the child was born in the “Birth State" field on the Child Data screen.</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Affidavit of Parentage (Affidavit)</a:t>
            </a:r>
          </a:p>
        </p:txBody>
      </p:sp>
      <p:sp>
        <p:nvSpPr>
          <p:cNvPr id="3" name="Content Placeholder 2"/>
          <p:cNvSpPr>
            <a:spLocks noGrp="1"/>
          </p:cNvSpPr>
          <p:nvPr>
            <p:ph idx="1"/>
          </p:nvPr>
        </p:nvSpPr>
        <p:spPr/>
        <p:txBody>
          <a:bodyPr>
            <a:normAutofit fontScale="55000" lnSpcReduction="20000"/>
          </a:bodyPr>
          <a:lstStyle/>
          <a:p>
            <a:r>
              <a:rPr lang="en-US" dirty="0"/>
              <a:t>The in-hospital paternity acknowledgement program gives unmarried parents an opportunity to voluntarily acknowledge parentage at or around the time of the child’s birth.  Appropriate hospital staff must offer unmarried parents an opportunity to sign the voluntary acknowledgement, entitled the Affidavit of Parentage (Affidavit), at the hospital.  The parents may sign at the hospital or take the Affidavit home and sign later.  </a:t>
            </a:r>
          </a:p>
          <a:p>
            <a:pPr>
              <a:buNone/>
            </a:pPr>
            <a:r>
              <a:rPr lang="en-US" dirty="0"/>
              <a:t> </a:t>
            </a:r>
          </a:p>
          <a:p>
            <a:r>
              <a:rPr lang="en-US" dirty="0"/>
              <a:t>The hospital forwards the Affidavits signed at the hospital to the state agency designated to receive them.  In Maryland the agency designated to receive and store the Affidavits is the Department of Health and Mental Hygiene, Division of Vital Records (DVR).  If the unmarried parents sign the Affidavit after the mother’s release from the hospital, it is their responsibility to send it to DVR at the address supplied on the back of the Affidavit.  </a:t>
            </a:r>
          </a:p>
          <a:p>
            <a:pPr>
              <a:buNone/>
            </a:pPr>
            <a:r>
              <a:rPr lang="en-US" dirty="0"/>
              <a:t> </a:t>
            </a:r>
          </a:p>
          <a:p>
            <a:r>
              <a:rPr lang="en-US" dirty="0"/>
              <a:t>By state law DVR shall make the Affidavit available to the child’s parents or guardian, or a CSA agency upon request.</a:t>
            </a:r>
          </a:p>
          <a:p>
            <a:r>
              <a:rPr lang="en-US" dirty="0"/>
              <a:t>Affidavits are also available to CSA workers through the University of MD, SSW</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Changes to the Program</a:t>
            </a:r>
          </a:p>
        </p:txBody>
      </p:sp>
      <p:sp>
        <p:nvSpPr>
          <p:cNvPr id="3" name="Content Placeholder 2"/>
          <p:cNvSpPr>
            <a:spLocks noGrp="1"/>
          </p:cNvSpPr>
          <p:nvPr>
            <p:ph idx="1"/>
          </p:nvPr>
        </p:nvSpPr>
        <p:spPr>
          <a:xfrm>
            <a:off x="0" y="1935480"/>
            <a:ext cx="8991600" cy="4922520"/>
          </a:xfrm>
        </p:spPr>
        <p:txBody>
          <a:bodyPr>
            <a:normAutofit/>
          </a:bodyPr>
          <a:lstStyle/>
          <a:p>
            <a:r>
              <a:rPr lang="en-US" dirty="0"/>
              <a:t>Effective June 1, 2019, Maryland Family Law § 5-1028 was amended to provide that the Affidavit can also be used to establish parentage when an unmarried mother gives birth to a child conceived through assisted reproduction, so long as both parents agreed to conceive the child through assisted reproduction and to both be the child’s parents.  </a:t>
            </a:r>
          </a:p>
          <a:p>
            <a:endParaRPr lang="en-US" dirty="0"/>
          </a:p>
        </p:txBody>
      </p:sp>
    </p:spTree>
    <p:extLst>
      <p:ext uri="{BB962C8B-B14F-4D97-AF65-F5344CB8AC3E}">
        <p14:creationId xmlns:p14="http://schemas.microsoft.com/office/powerpoint/2010/main" val="25235392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Changes to the Program</a:t>
            </a:r>
          </a:p>
        </p:txBody>
      </p:sp>
      <p:sp>
        <p:nvSpPr>
          <p:cNvPr id="3" name="Content Placeholder 2"/>
          <p:cNvSpPr>
            <a:spLocks noGrp="1"/>
          </p:cNvSpPr>
          <p:nvPr>
            <p:ph idx="1"/>
          </p:nvPr>
        </p:nvSpPr>
        <p:spPr>
          <a:xfrm>
            <a:off x="0" y="1935480"/>
            <a:ext cx="9144000" cy="4922520"/>
          </a:xfrm>
        </p:spPr>
        <p:txBody>
          <a:bodyPr>
            <a:normAutofit fontScale="92500"/>
          </a:bodyPr>
          <a:lstStyle/>
          <a:p>
            <a:r>
              <a:rPr lang="en-US" dirty="0"/>
              <a:t>The legislation also made the Affidavit gender-neutral, so instead of using the terms “mother” and “father,” it now refers to the parent who gave birth to the child and the parent who did not give birth to the child.  </a:t>
            </a:r>
          </a:p>
          <a:p>
            <a:r>
              <a:rPr lang="en-US" dirty="0"/>
              <a:t>Once the Affidavit is signed, the child is considered the legal child of both the parent who gave birth to the child and the parent who did not give birth to the child.</a:t>
            </a:r>
          </a:p>
          <a:p>
            <a:r>
              <a:rPr lang="en-US" dirty="0"/>
              <a:t>The term “paternity” has been replaced with the term “parentage”.</a:t>
            </a:r>
          </a:p>
        </p:txBody>
      </p:sp>
    </p:spTree>
    <p:extLst>
      <p:ext uri="{BB962C8B-B14F-4D97-AF65-F5344CB8AC3E}">
        <p14:creationId xmlns:p14="http://schemas.microsoft.com/office/powerpoint/2010/main" val="12244873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Affidavit Rescission</a:t>
            </a:r>
          </a:p>
        </p:txBody>
      </p:sp>
      <p:sp>
        <p:nvSpPr>
          <p:cNvPr id="3" name="Content Placeholder 2"/>
          <p:cNvSpPr>
            <a:spLocks noGrp="1"/>
          </p:cNvSpPr>
          <p:nvPr>
            <p:ph idx="1"/>
          </p:nvPr>
        </p:nvSpPr>
        <p:spPr>
          <a:xfrm>
            <a:off x="76200" y="1935480"/>
            <a:ext cx="8915400" cy="4770120"/>
          </a:xfrm>
        </p:spPr>
        <p:txBody>
          <a:bodyPr>
            <a:normAutofit/>
          </a:bodyPr>
          <a:lstStyle/>
          <a:p>
            <a:r>
              <a:rPr lang="en-US" dirty="0"/>
              <a:t>Any person who signs the Affidavit has the right to rescind it within 60 days.  </a:t>
            </a:r>
          </a:p>
          <a:p>
            <a:r>
              <a:rPr lang="en-US" dirty="0"/>
              <a:t>After the expiration of that 60 day period, the Affidavit can only be set aside by a court.  </a:t>
            </a:r>
          </a:p>
          <a:p>
            <a:r>
              <a:rPr lang="en-US" dirty="0"/>
              <a:t>If a father who signed an Affidavit of Parentage on the basis that he is the child’s father wants a genetic test, the father must first obtain a court order for testing.  </a:t>
            </a:r>
          </a:p>
          <a:p>
            <a:endParaRPr lang="en-US" dirty="0"/>
          </a:p>
        </p:txBody>
      </p:sp>
    </p:spTree>
    <p:extLst>
      <p:ext uri="{BB962C8B-B14F-4D97-AF65-F5344CB8AC3E}">
        <p14:creationId xmlns:p14="http://schemas.microsoft.com/office/powerpoint/2010/main" val="5636131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Affidavit Rescission</a:t>
            </a:r>
          </a:p>
        </p:txBody>
      </p:sp>
      <p:sp>
        <p:nvSpPr>
          <p:cNvPr id="3" name="Content Placeholder 2"/>
          <p:cNvSpPr>
            <a:spLocks noGrp="1"/>
          </p:cNvSpPr>
          <p:nvPr>
            <p:ph idx="1"/>
          </p:nvPr>
        </p:nvSpPr>
        <p:spPr>
          <a:xfrm>
            <a:off x="0" y="1935480"/>
            <a:ext cx="9144000" cy="4922520"/>
          </a:xfrm>
        </p:spPr>
        <p:txBody>
          <a:bodyPr>
            <a:normAutofit fontScale="92500" lnSpcReduction="20000"/>
          </a:bodyPr>
          <a:lstStyle/>
          <a:p>
            <a:r>
              <a:rPr lang="en-US" dirty="0"/>
              <a:t>Under </a:t>
            </a:r>
            <a:r>
              <a:rPr lang="en-US" i="1" dirty="0"/>
              <a:t>Faison v. MCOCSE ex rel. Murray</a:t>
            </a:r>
            <a:r>
              <a:rPr lang="en-US" dirty="0"/>
              <a:t>, 235 Md. App. 76 (2017), the father is legally entitled to a test if he believed he was the biological father when he signed the Affidavit. </a:t>
            </a:r>
          </a:p>
          <a:p>
            <a:r>
              <a:rPr lang="en-US" dirty="0"/>
              <a:t> Only the court can make this decision; it should not be determined by the caseworker.  </a:t>
            </a:r>
          </a:p>
          <a:p>
            <a:r>
              <a:rPr lang="en-US" dirty="0"/>
              <a:t>The father may ask the court to order testing during a child support proceeding, but CSA should not file a case on behalf of a father seeking to obtain testing to disestablish paternity.  </a:t>
            </a:r>
          </a:p>
          <a:p>
            <a:r>
              <a:rPr lang="en-US" dirty="0"/>
              <a:t>The father is not entitled to a test if he signed the Affidavit knowing he was not the biological father. </a:t>
            </a:r>
          </a:p>
        </p:txBody>
      </p:sp>
    </p:spTree>
    <p:extLst>
      <p:ext uri="{BB962C8B-B14F-4D97-AF65-F5344CB8AC3E}">
        <p14:creationId xmlns:p14="http://schemas.microsoft.com/office/powerpoint/2010/main" val="37883149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i="1" dirty="0"/>
              <a:t>Capturing Establishment of Parentage on CSES</a:t>
            </a:r>
            <a:endParaRPr lang="en-US" sz="3600" dirty="0"/>
          </a:p>
        </p:txBody>
      </p:sp>
      <p:sp>
        <p:nvSpPr>
          <p:cNvPr id="3" name="Content Placeholder 2"/>
          <p:cNvSpPr>
            <a:spLocks noGrp="1"/>
          </p:cNvSpPr>
          <p:nvPr>
            <p:ph idx="1"/>
          </p:nvPr>
        </p:nvSpPr>
        <p:spPr/>
        <p:txBody>
          <a:bodyPr>
            <a:normAutofit lnSpcReduction="10000"/>
          </a:bodyPr>
          <a:lstStyle/>
          <a:p>
            <a:r>
              <a:rPr lang="en-US" dirty="0"/>
              <a:t>Federal mandates require States to maintain records necessary for proper, efficient operation including those records regarding actions taken to establish parentage.  </a:t>
            </a:r>
          </a:p>
          <a:p>
            <a:r>
              <a:rPr lang="en-US" dirty="0"/>
              <a:t>Parentage data is stored in CSES on the Child Data Screen.  The following codes are to be used, as deemed appropriate by their explanation, on the “Paternity Established?” field on the Child Data Screen:</a:t>
            </a:r>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Affidavit Rescission</a:t>
            </a:r>
          </a:p>
        </p:txBody>
      </p:sp>
      <p:sp>
        <p:nvSpPr>
          <p:cNvPr id="3" name="Content Placeholder 2"/>
          <p:cNvSpPr>
            <a:spLocks noGrp="1"/>
          </p:cNvSpPr>
          <p:nvPr>
            <p:ph idx="1"/>
          </p:nvPr>
        </p:nvSpPr>
        <p:spPr>
          <a:xfrm>
            <a:off x="0" y="1935480"/>
            <a:ext cx="8991600" cy="4389120"/>
          </a:xfrm>
        </p:spPr>
        <p:txBody>
          <a:bodyPr>
            <a:normAutofit fontScale="92500" lnSpcReduction="10000"/>
          </a:bodyPr>
          <a:lstStyle/>
          <a:p>
            <a:r>
              <a:rPr lang="en-US" dirty="0"/>
              <a:t>Even if the test results show that the individual who signed the affidavit as the father is not the biological father, that individual still has the burden to prove to the court that there was fraud, duress, or a material mistake of fact in order to disestablish paternity.  FL § 5-1028(d)(2).  </a:t>
            </a:r>
          </a:p>
          <a:p>
            <a:r>
              <a:rPr lang="en-US" dirty="0"/>
              <a:t>The mother of a child who signs an Affidavit identifying an individual as the only possible father cannot later disestablish the father’s parentage.  </a:t>
            </a:r>
            <a:r>
              <a:rPr lang="en-US" i="1" dirty="0"/>
              <a:t>Boone v. </a:t>
            </a:r>
            <a:r>
              <a:rPr lang="en-US" i="1" dirty="0" err="1"/>
              <a:t>Youngbar</a:t>
            </a:r>
            <a:r>
              <a:rPr lang="en-US" dirty="0"/>
              <a:t>, 234 Md. App. 288 (2017).</a:t>
            </a:r>
          </a:p>
          <a:p>
            <a:endParaRPr lang="en-US" dirty="0"/>
          </a:p>
        </p:txBody>
      </p:sp>
    </p:spTree>
    <p:extLst>
      <p:ext uri="{BB962C8B-B14F-4D97-AF65-F5344CB8AC3E}">
        <p14:creationId xmlns:p14="http://schemas.microsoft.com/office/powerpoint/2010/main" val="7532469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a:t>Capturing the Affidavit Available Information</a:t>
            </a:r>
            <a:br>
              <a:rPr lang="en-US" b="1" i="1" dirty="0"/>
            </a:br>
            <a:endParaRPr lang="en-US" dirty="0"/>
          </a:p>
        </p:txBody>
      </p:sp>
      <p:sp>
        <p:nvSpPr>
          <p:cNvPr id="3" name="Content Placeholder 2"/>
          <p:cNvSpPr>
            <a:spLocks noGrp="1"/>
          </p:cNvSpPr>
          <p:nvPr>
            <p:ph idx="1"/>
          </p:nvPr>
        </p:nvSpPr>
        <p:spPr/>
        <p:txBody>
          <a:bodyPr/>
          <a:lstStyle/>
          <a:p>
            <a:r>
              <a:rPr lang="en-US" dirty="0"/>
              <a:t>The CSE worker may enter a “Y” or “N” to indicate if there is an affidavit available in the “Affidavit Available" field on the Child Data screen.</a:t>
            </a:r>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a:t>Capturing the Affidavit Number</a:t>
            </a:r>
            <a:endParaRPr lang="en-US" dirty="0"/>
          </a:p>
        </p:txBody>
      </p:sp>
      <p:sp>
        <p:nvSpPr>
          <p:cNvPr id="3" name="Content Placeholder 2"/>
          <p:cNvSpPr>
            <a:spLocks noGrp="1"/>
          </p:cNvSpPr>
          <p:nvPr>
            <p:ph idx="1"/>
          </p:nvPr>
        </p:nvSpPr>
        <p:spPr/>
        <p:txBody>
          <a:bodyPr/>
          <a:lstStyle/>
          <a:p>
            <a:r>
              <a:rPr lang="en-US" dirty="0"/>
              <a:t>The CSE worker may enter the Affidavit Number in the “Affidavit Number" field on the Child Data screen.</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Capturing the Affidavit Date</a:t>
            </a:r>
            <a:endParaRPr lang="en-US" dirty="0"/>
          </a:p>
        </p:txBody>
      </p:sp>
      <p:sp>
        <p:nvSpPr>
          <p:cNvPr id="3" name="Content Placeholder 2"/>
          <p:cNvSpPr>
            <a:spLocks noGrp="1"/>
          </p:cNvSpPr>
          <p:nvPr>
            <p:ph idx="1"/>
          </p:nvPr>
        </p:nvSpPr>
        <p:spPr/>
        <p:txBody>
          <a:bodyPr/>
          <a:lstStyle/>
          <a:p>
            <a:r>
              <a:rPr lang="en-US" dirty="0"/>
              <a:t>The CSE worker may enter the date the Affidavit was finalized in the “Affidavit Date" field on the Child Data screen.</a:t>
            </a:r>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a:t>Understanding Paternity Performance</a:t>
            </a:r>
            <a:br>
              <a:rPr lang="en-US" dirty="0"/>
            </a:br>
            <a:endParaRPr lang="en-US" dirty="0"/>
          </a:p>
        </p:txBody>
      </p:sp>
      <p:sp>
        <p:nvSpPr>
          <p:cNvPr id="3" name="Content Placeholder 2"/>
          <p:cNvSpPr>
            <a:spLocks noGrp="1"/>
          </p:cNvSpPr>
          <p:nvPr>
            <p:ph idx="1"/>
          </p:nvPr>
        </p:nvSpPr>
        <p:spPr/>
        <p:txBody>
          <a:bodyPr>
            <a:normAutofit fontScale="70000" lnSpcReduction="20000"/>
          </a:bodyPr>
          <a:lstStyle/>
          <a:p>
            <a:r>
              <a:rPr lang="en-US" dirty="0"/>
              <a:t>The Statewide Paternity Establishment Performance (PEP) is measured each Federal Fiscal Year (FFY).  </a:t>
            </a:r>
          </a:p>
          <a:p>
            <a:r>
              <a:rPr lang="en-US" dirty="0"/>
              <a:t>Each state must maintain 80% in PEP to receive full Federal Financial Participation (FFP) for its child support program, and maintain 90% in PEP in order to receive full funding for its annual TANF (Temporary Assistance for Needy Families) block grant.  </a:t>
            </a:r>
          </a:p>
          <a:p>
            <a:r>
              <a:rPr lang="en-US" dirty="0"/>
              <a:t>The State of Maryland uses the statewide PEP, which is calculated by dividing </a:t>
            </a:r>
            <a:r>
              <a:rPr lang="en-US" b="1" dirty="0"/>
              <a:t>The Numerator</a:t>
            </a:r>
            <a:r>
              <a:rPr lang="en-US" dirty="0"/>
              <a:t> (the number of paternities established statewide in a given FFY) by </a:t>
            </a:r>
            <a:r>
              <a:rPr lang="en-US" b="1" dirty="0"/>
              <a:t>The Denominator</a:t>
            </a:r>
            <a:r>
              <a:rPr lang="en-US" dirty="0"/>
              <a:t> (the number of children born out of wedlock statewide in the preceding FFY).</a:t>
            </a:r>
          </a:p>
          <a:p>
            <a:r>
              <a:rPr lang="en-US" dirty="0"/>
              <a:t>Under the statewide PEP, CSEA has no control over the denominator.  </a:t>
            </a:r>
          </a:p>
          <a:p>
            <a:pPr>
              <a:buNone/>
            </a:pPr>
            <a:r>
              <a:rPr lang="en-US" dirty="0"/>
              <a:t> </a:t>
            </a:r>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a:t>Understanding Paternity Performance</a:t>
            </a:r>
            <a:endParaRPr lang="en-US" dirty="0"/>
          </a:p>
        </p:txBody>
      </p:sp>
      <p:sp>
        <p:nvSpPr>
          <p:cNvPr id="3" name="Content Placeholder 2"/>
          <p:cNvSpPr>
            <a:spLocks noGrp="1"/>
          </p:cNvSpPr>
          <p:nvPr>
            <p:ph idx="1"/>
          </p:nvPr>
        </p:nvSpPr>
        <p:spPr/>
        <p:txBody>
          <a:bodyPr>
            <a:normAutofit fontScale="92500" lnSpcReduction="10000"/>
          </a:bodyPr>
          <a:lstStyle/>
          <a:p>
            <a:r>
              <a:rPr lang="en-US" dirty="0"/>
              <a:t>The numerator includes all IV-D paternities and non-IV-D paternities in a FFY.  </a:t>
            </a:r>
          </a:p>
          <a:p>
            <a:r>
              <a:rPr lang="en-US" dirty="0"/>
              <a:t>CSEA has limited control over the numerator through management of its IV-D cases.  </a:t>
            </a:r>
          </a:p>
          <a:p>
            <a:r>
              <a:rPr lang="en-US" dirty="0"/>
              <a:t>The data for both types of paternities is captured by the Department of Health and Mental Hygiene (DHMH) Division of Vital Records (DVR).  </a:t>
            </a:r>
          </a:p>
          <a:p>
            <a:r>
              <a:rPr lang="en-US" dirty="0"/>
              <a:t>Each establishment of parentage in a given FFY increases the numerator by one for that FFY and helps to achieve the statewide PEP standard. </a:t>
            </a:r>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Improving Paternity Performance</a:t>
            </a:r>
            <a:endParaRPr lang="en-US" dirty="0"/>
          </a:p>
        </p:txBody>
      </p:sp>
      <p:sp>
        <p:nvSpPr>
          <p:cNvPr id="3" name="Content Placeholder 2"/>
          <p:cNvSpPr>
            <a:spLocks noGrp="1"/>
          </p:cNvSpPr>
          <p:nvPr>
            <p:ph idx="1"/>
          </p:nvPr>
        </p:nvSpPr>
        <p:spPr/>
        <p:txBody>
          <a:bodyPr>
            <a:normAutofit/>
          </a:bodyPr>
          <a:lstStyle/>
          <a:p>
            <a:r>
              <a:rPr lang="en-US" dirty="0"/>
              <a:t>Performance is improved by establishing parentage one child at a time.  </a:t>
            </a:r>
          </a:p>
          <a:p>
            <a:r>
              <a:rPr lang="en-US" dirty="0"/>
              <a:t>In order to increase the numerator by one, the CSE worker must </a:t>
            </a:r>
          </a:p>
          <a:p>
            <a:pPr lvl="1"/>
            <a:r>
              <a:rPr lang="en-US" dirty="0"/>
              <a:t>1) capture parentage for a child that: </a:t>
            </a:r>
          </a:p>
          <a:p>
            <a:pPr lvl="2"/>
            <a:r>
              <a:rPr lang="en-US" dirty="0"/>
              <a:t>a) was born out of wedlock, and </a:t>
            </a:r>
          </a:p>
          <a:p>
            <a:pPr lvl="2"/>
            <a:r>
              <a:rPr lang="en-US" dirty="0"/>
              <a:t>b) does not already have paternity established on another child support case, as well as </a:t>
            </a:r>
          </a:p>
          <a:p>
            <a:pPr lvl="2"/>
            <a:endParaRPr lang="en-US" dirty="0"/>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Improving Paternity Performance</a:t>
            </a:r>
            <a:endParaRPr lang="en-US" dirty="0"/>
          </a:p>
        </p:txBody>
      </p:sp>
      <p:sp>
        <p:nvSpPr>
          <p:cNvPr id="3" name="Content Placeholder 2"/>
          <p:cNvSpPr>
            <a:spLocks noGrp="1"/>
          </p:cNvSpPr>
          <p:nvPr>
            <p:ph idx="1"/>
          </p:nvPr>
        </p:nvSpPr>
        <p:spPr/>
        <p:txBody>
          <a:bodyPr/>
          <a:lstStyle/>
          <a:p>
            <a:pPr marL="800100" lvl="3" indent="-342900"/>
            <a:r>
              <a:rPr lang="en-US" sz="2800" dirty="0"/>
              <a:t>2) have selected one of the three paternity establishment codes that increase the numerator (AV, CE, or PR)</a:t>
            </a:r>
            <a:r>
              <a:rPr lang="en-US" sz="2800" b="1" dirty="0"/>
              <a:t>.</a:t>
            </a:r>
            <a:r>
              <a:rPr lang="en-US" sz="2800" dirty="0"/>
              <a:t> </a:t>
            </a:r>
          </a:p>
          <a:p>
            <a:pPr marL="800100" lvl="3" indent="-342900"/>
            <a:r>
              <a:rPr lang="en-US" sz="2800" dirty="0"/>
              <a:t>3) update the paternity establishment state/country to Maryland. </a:t>
            </a:r>
          </a:p>
          <a:p>
            <a:pPr marL="1257300" lvl="4" indent="-342900">
              <a:buFont typeface="Arial" pitchFamily="34" charset="0"/>
              <a:buChar char="•"/>
            </a:pPr>
            <a:r>
              <a:rPr lang="en-US" sz="2800" dirty="0"/>
              <a:t>Use of the following codes do not increase the numerator but they should be used as appropriate (MC, MD, MM, MS</a:t>
            </a:r>
            <a:r>
              <a:rPr lang="en-US" sz="2800" b="1" dirty="0"/>
              <a:t>, </a:t>
            </a:r>
            <a:r>
              <a:rPr lang="en-US" sz="2800" dirty="0"/>
              <a:t>PX, RE, and UN).  </a:t>
            </a:r>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Important Parentage Note</a:t>
            </a:r>
          </a:p>
        </p:txBody>
      </p:sp>
      <p:sp>
        <p:nvSpPr>
          <p:cNvPr id="3" name="Content Placeholder 2"/>
          <p:cNvSpPr>
            <a:spLocks noGrp="1"/>
          </p:cNvSpPr>
          <p:nvPr>
            <p:ph idx="1"/>
          </p:nvPr>
        </p:nvSpPr>
        <p:spPr/>
        <p:txBody>
          <a:bodyPr/>
          <a:lstStyle/>
          <a:p>
            <a:r>
              <a:rPr lang="en-US" dirty="0"/>
              <a:t>If parentage was established by more than one method, the CSE worker shall select the method that first established parentage.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a:t>FFY2019 Paternity Performance</a:t>
            </a:r>
          </a:p>
        </p:txBody>
      </p:sp>
      <p:sp>
        <p:nvSpPr>
          <p:cNvPr id="3" name="Content Placeholder 2"/>
          <p:cNvSpPr>
            <a:spLocks noGrp="1"/>
          </p:cNvSpPr>
          <p:nvPr>
            <p:ph idx="1"/>
          </p:nvPr>
        </p:nvSpPr>
        <p:spPr/>
        <p:txBody>
          <a:bodyPr>
            <a:normAutofit/>
          </a:bodyPr>
          <a:lstStyle/>
          <a:p>
            <a:pPr>
              <a:buNone/>
            </a:pPr>
            <a:r>
              <a:rPr lang="en-US" sz="800" dirty="0"/>
              <a:t>1</a:t>
            </a:r>
          </a:p>
        </p:txBody>
      </p:sp>
      <p:pic>
        <p:nvPicPr>
          <p:cNvPr id="4" name="Picture 3"/>
          <p:cNvPicPr>
            <a:picLocks noChangeAspect="1"/>
          </p:cNvPicPr>
          <p:nvPr/>
        </p:nvPicPr>
        <p:blipFill>
          <a:blip r:embed="rId3"/>
          <a:stretch>
            <a:fillRect/>
          </a:stretch>
        </p:blipFill>
        <p:spPr>
          <a:xfrm>
            <a:off x="533400" y="1143000"/>
            <a:ext cx="7800004" cy="5098491"/>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p:cNvPicPr>
            <a:picLocks noChangeAspect="1" noChangeArrowheads="1"/>
          </p:cNvPicPr>
          <p:nvPr/>
        </p:nvPicPr>
        <p:blipFill>
          <a:blip r:embed="rId2" cstate="print"/>
          <a:srcRect/>
          <a:stretch>
            <a:fillRect/>
          </a:stretch>
        </p:blipFill>
        <p:spPr bwMode="auto">
          <a:xfrm>
            <a:off x="-4572000" y="-1828800"/>
            <a:ext cx="18288000" cy="10287000"/>
          </a:xfrm>
          <a:prstGeom prst="rect">
            <a:avLst/>
          </a:prstGeom>
          <a:noFill/>
          <a:ln w="9525">
            <a:noFill/>
            <a:miter lim="800000"/>
            <a:headEnd/>
            <a:tailEnd/>
          </a:ln>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a:t>Paternity Clean Up Report</a:t>
            </a:r>
          </a:p>
        </p:txBody>
      </p:sp>
      <p:sp>
        <p:nvSpPr>
          <p:cNvPr id="3" name="Content Placeholder 2"/>
          <p:cNvSpPr>
            <a:spLocks noGrp="1"/>
          </p:cNvSpPr>
          <p:nvPr>
            <p:ph idx="1"/>
          </p:nvPr>
        </p:nvSpPr>
        <p:spPr/>
        <p:txBody>
          <a:bodyPr>
            <a:normAutofit/>
          </a:bodyPr>
          <a:lstStyle/>
          <a:p>
            <a:pPr>
              <a:buNone/>
            </a:pPr>
            <a:r>
              <a:rPr lang="en-US" sz="800" dirty="0"/>
              <a:t>1</a:t>
            </a:r>
          </a:p>
        </p:txBody>
      </p:sp>
      <p:graphicFrame>
        <p:nvGraphicFramePr>
          <p:cNvPr id="2050" name="Object 2"/>
          <p:cNvGraphicFramePr>
            <a:graphicFrameLocks noChangeAspect="1"/>
          </p:cNvGraphicFramePr>
          <p:nvPr/>
        </p:nvGraphicFramePr>
        <p:xfrm>
          <a:off x="457200" y="1143000"/>
          <a:ext cx="8229600" cy="5486400"/>
        </p:xfrm>
        <a:graphic>
          <a:graphicData uri="http://schemas.openxmlformats.org/presentationml/2006/ole">
            <mc:AlternateContent xmlns:mc="http://schemas.openxmlformats.org/markup-compatibility/2006">
              <mc:Choice xmlns:v="urn:schemas-microsoft-com:vml" Requires="v">
                <p:oleObj spid="_x0000_s55297" name="Worksheet" r:id="rId3" imgW="12115732" imgH="11925300" progId="Excel.Sheet.8">
                  <p:embed/>
                </p:oleObj>
              </mc:Choice>
              <mc:Fallback>
                <p:oleObj name="Worksheet" r:id="rId3" imgW="12115732" imgH="11925300" progId="Excel.Sheet.8">
                  <p:embed/>
                  <p:pic>
                    <p:nvPicPr>
                      <p:cNvPr id="205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1143000"/>
                        <a:ext cx="8229600" cy="548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p:cNvPicPr>
            <a:picLocks noChangeAspect="1" noChangeArrowheads="1"/>
          </p:cNvPicPr>
          <p:nvPr/>
        </p:nvPicPr>
        <p:blipFill>
          <a:blip r:embed="rId2" cstate="print"/>
          <a:srcRect/>
          <a:stretch>
            <a:fillRect/>
          </a:stretch>
        </p:blipFill>
        <p:spPr bwMode="auto">
          <a:xfrm>
            <a:off x="-1524000" y="0"/>
            <a:ext cx="11658600" cy="685800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“AV” (Est. through an Affidavit)</a:t>
            </a:r>
          </a:p>
        </p:txBody>
      </p:sp>
      <p:sp>
        <p:nvSpPr>
          <p:cNvPr id="3" name="Content Placeholder 2"/>
          <p:cNvSpPr>
            <a:spLocks noGrp="1"/>
          </p:cNvSpPr>
          <p:nvPr>
            <p:ph idx="1"/>
          </p:nvPr>
        </p:nvSpPr>
        <p:spPr/>
        <p:txBody>
          <a:bodyPr/>
          <a:lstStyle/>
          <a:p>
            <a:r>
              <a:rPr lang="en-US" dirty="0"/>
              <a:t>“AV” (Est. through an Affidavit) – to be used when the parentage of the child was established through an Affidavit of Parentage.  </a:t>
            </a:r>
          </a:p>
          <a:p>
            <a:r>
              <a:rPr lang="en-US" dirty="0"/>
              <a:t>The field may be populated through the automated Department of Vital Records (DVR) interface (Maryland affidavits only) or input by the local office worker.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“CE” (Est. through a Court Order)</a:t>
            </a:r>
          </a:p>
        </p:txBody>
      </p:sp>
      <p:sp>
        <p:nvSpPr>
          <p:cNvPr id="3" name="Content Placeholder 2"/>
          <p:cNvSpPr>
            <a:spLocks noGrp="1"/>
          </p:cNvSpPr>
          <p:nvPr>
            <p:ph idx="1"/>
          </p:nvPr>
        </p:nvSpPr>
        <p:spPr/>
        <p:txBody>
          <a:bodyPr vert="horz" lIns="91440" tIns="45720" rIns="91440" bIns="45720" rtlCol="0" anchor="t">
            <a:normAutofit fontScale="62500" lnSpcReduction="20000"/>
          </a:bodyPr>
          <a:lstStyle/>
          <a:p>
            <a:r>
              <a:rPr lang="en-US" dirty="0"/>
              <a:t>“CE” (Est. through a Court Order) – to be used when the parentage of the child has been determined through a court order (consent or genetic testing) and no Affidavit of Parentage pre-dating the court order is on file with DVR.   </a:t>
            </a:r>
          </a:p>
          <a:p>
            <a:r>
              <a:rPr lang="en-US" strike="sngStrike" dirty="0"/>
              <a:t>Under Maryland law, when a court issues an order requiring a parent to pay child support, the parent has been judicially determined to be a parent.  There is no need to obtain copies of underlying documents. </a:t>
            </a:r>
            <a:endParaRPr lang="en-US" strike="sngStrike" dirty="0">
              <a:cs typeface="Calibri"/>
            </a:endParaRPr>
          </a:p>
          <a:p>
            <a:r>
              <a:rPr lang="en-US" dirty="0"/>
              <a:t>If the order is from another state, and does not contain paternity establishment language, contact that state to obtain acceptable documentation of paternity establishment.  </a:t>
            </a:r>
          </a:p>
          <a:p>
            <a:r>
              <a:rPr lang="en-US" dirty="0"/>
              <a:t>Acceptable documentation would include a copy of the underlying complaint or petition, copy of the other state’s law that deems an order for support automatically established parentage, or that genetic test results legally establish parentage without further action required.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“MC” (AP-Natural Mother of Child)</a:t>
            </a:r>
          </a:p>
        </p:txBody>
      </p:sp>
      <p:sp>
        <p:nvSpPr>
          <p:cNvPr id="3" name="Content Placeholder 2"/>
          <p:cNvSpPr>
            <a:spLocks noGrp="1"/>
          </p:cNvSpPr>
          <p:nvPr>
            <p:ph idx="1"/>
          </p:nvPr>
        </p:nvSpPr>
        <p:spPr/>
        <p:txBody>
          <a:bodyPr>
            <a:normAutofit fontScale="92500" lnSpcReduction="20000"/>
          </a:bodyPr>
          <a:lstStyle/>
          <a:p>
            <a:endParaRPr lang="en-US" dirty="0"/>
          </a:p>
          <a:p>
            <a:r>
              <a:rPr lang="en-US" dirty="0"/>
              <a:t> “MC” (AP-Natural Mother of Child) –The CSE worker should refrain from using MC because it does not establish paternity; it merely defines the NCP–child relationship.  </a:t>
            </a:r>
          </a:p>
          <a:p>
            <a:r>
              <a:rPr lang="en-US" dirty="0"/>
              <a:t>The CSE worker should select the appropriate code that describes the parentage establishment status of the child’s non-biological parent.  </a:t>
            </a:r>
          </a:p>
          <a:p>
            <a:r>
              <a:rPr lang="en-US" dirty="0"/>
              <a:t>The "MC" code should be used if all other means of recording paternity data have been exhausted and the NCP is the natural mother of the child.  </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“MD” (Parents </a:t>
            </a:r>
            <a:r>
              <a:rPr lang="en-US" dirty="0" err="1"/>
              <a:t>Mar’d</a:t>
            </a:r>
            <a:r>
              <a:rPr lang="en-US" dirty="0"/>
              <a:t> at Birth </a:t>
            </a:r>
            <a:r>
              <a:rPr lang="en-US" dirty="0" err="1"/>
              <a:t>Nw</a:t>
            </a:r>
            <a:r>
              <a:rPr lang="en-US" dirty="0"/>
              <a:t> Div)</a:t>
            </a:r>
          </a:p>
        </p:txBody>
      </p:sp>
      <p:sp>
        <p:nvSpPr>
          <p:cNvPr id="3" name="Content Placeholder 2"/>
          <p:cNvSpPr>
            <a:spLocks noGrp="1"/>
          </p:cNvSpPr>
          <p:nvPr>
            <p:ph idx="1"/>
          </p:nvPr>
        </p:nvSpPr>
        <p:spPr/>
        <p:txBody>
          <a:bodyPr/>
          <a:lstStyle/>
          <a:p>
            <a:r>
              <a:rPr lang="en-US" dirty="0"/>
              <a:t>“MD” (Parents </a:t>
            </a:r>
            <a:r>
              <a:rPr lang="en-US" dirty="0" err="1"/>
              <a:t>Mar’d</a:t>
            </a:r>
            <a:r>
              <a:rPr lang="en-US" dirty="0"/>
              <a:t> at Birth </a:t>
            </a:r>
            <a:r>
              <a:rPr lang="en-US" dirty="0" err="1"/>
              <a:t>Nw</a:t>
            </a:r>
            <a:r>
              <a:rPr lang="en-US" dirty="0"/>
              <a:t> Div) – to be used when the child was conceived or born of the marriage and the parents are now divorced. </a:t>
            </a:r>
          </a:p>
          <a:p>
            <a:r>
              <a:rPr lang="en-US" dirty="0"/>
              <a:t>The requester of service is not required to provide a marriage certificate or divorce decree. </a:t>
            </a:r>
            <a:br>
              <a:rPr lang="en-US" dirty="0"/>
            </a:b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DE92149BA125A4DBA29E20D23FF6F07" ma:contentTypeVersion="4" ma:contentTypeDescription="Create a new document." ma:contentTypeScope="" ma:versionID="f75b5a14bf6f4846a80cb9ff816b24d6">
  <xsd:schema xmlns:xsd="http://www.w3.org/2001/XMLSchema" xmlns:xs="http://www.w3.org/2001/XMLSchema" xmlns:p="http://schemas.microsoft.com/office/2006/metadata/properties" xmlns:ns2="baef2820-6b11-4694-96a8-3a6c53cf250b" xmlns:ns3="3f6b5055-1967-4606-b0e6-6c1398a999ef" targetNamespace="http://schemas.microsoft.com/office/2006/metadata/properties" ma:root="true" ma:fieldsID="01a686146dace8e4018571f27dbe3589" ns2:_="" ns3:_="">
    <xsd:import namespace="baef2820-6b11-4694-96a8-3a6c53cf250b"/>
    <xsd:import namespace="3f6b5055-1967-4606-b0e6-6c1398a999e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aef2820-6b11-4694-96a8-3a6c53cf250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f6b5055-1967-4606-b0e6-6c1398a999e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72344D5-2B84-4C12-8C06-769B081BA93A}"/>
</file>

<file path=customXml/itemProps2.xml><?xml version="1.0" encoding="utf-8"?>
<ds:datastoreItem xmlns:ds="http://schemas.openxmlformats.org/officeDocument/2006/customXml" ds:itemID="{99C0613B-38B9-4A5D-94E3-B9AB011DDCA2}"/>
</file>

<file path=customXml/itemProps3.xml><?xml version="1.0" encoding="utf-8"?>
<ds:datastoreItem xmlns:ds="http://schemas.openxmlformats.org/officeDocument/2006/customXml" ds:itemID="{E97FF939-4B88-4E06-9BB6-AF47C374A16C}"/>
</file>

<file path=docProps/app.xml><?xml version="1.0" encoding="utf-8"?>
<Properties xmlns="http://schemas.openxmlformats.org/officeDocument/2006/extended-properties" xmlns:vt="http://schemas.openxmlformats.org/officeDocument/2006/docPropsVTypes">
  <TotalTime>3249</TotalTime>
  <Words>1854</Words>
  <Application>Microsoft Office PowerPoint</Application>
  <PresentationFormat>On-screen Show (4:3)</PresentationFormat>
  <Paragraphs>146</Paragraphs>
  <Slides>40</Slides>
  <Notes>1</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Office Theme</vt:lpstr>
      <vt:lpstr>Establishment of Parentage</vt:lpstr>
      <vt:lpstr>Methods of Establishing Parentage </vt:lpstr>
      <vt:lpstr>Capturing Establishment of Parentage on CSES</vt:lpstr>
      <vt:lpstr>PowerPoint Presentation</vt:lpstr>
      <vt:lpstr>PowerPoint Presentation</vt:lpstr>
      <vt:lpstr>“AV” (Est. through an Affidavit)</vt:lpstr>
      <vt:lpstr>“CE” (Est. through a Court Order)</vt:lpstr>
      <vt:lpstr>“MC” (AP-Natural Mother of Child)</vt:lpstr>
      <vt:lpstr>“MD” (Parents Mar’d at Birth Nw Div)</vt:lpstr>
      <vt:lpstr>“MM” (Parents Mar’d/Still Mar’d)</vt:lpstr>
      <vt:lpstr>“MS” (Parents Mar’d at Birth Nw Sep)</vt:lpstr>
      <vt:lpstr>“PR” (Paternity Resolved)</vt:lpstr>
      <vt:lpstr>“PX” (Paternity Excluded)</vt:lpstr>
      <vt:lpstr>“RE” (Requires Establishment)</vt:lpstr>
      <vt:lpstr>“UN” (Unknown)</vt:lpstr>
      <vt:lpstr>“Locked Down” Parentage Codes</vt:lpstr>
      <vt:lpstr>PowerPoint Presentation</vt:lpstr>
      <vt:lpstr>Capturing the Parentage Establishment Date </vt:lpstr>
      <vt:lpstr>PowerPoint Presentation</vt:lpstr>
      <vt:lpstr>Capturing the Parentage Establishment State/Country</vt:lpstr>
      <vt:lpstr>PowerPoint Presentation</vt:lpstr>
      <vt:lpstr>Capturing the Birth City </vt:lpstr>
      <vt:lpstr>PowerPoint Presentation</vt:lpstr>
      <vt:lpstr>Capturing the Birth State </vt:lpstr>
      <vt:lpstr>The Affidavit of Parentage (Affidavit)</vt:lpstr>
      <vt:lpstr>Changes to the Program</vt:lpstr>
      <vt:lpstr>Changes to the Program</vt:lpstr>
      <vt:lpstr>Affidavit Rescission</vt:lpstr>
      <vt:lpstr>Affidavit Rescission</vt:lpstr>
      <vt:lpstr>Affidavit Rescission</vt:lpstr>
      <vt:lpstr>Capturing the Affidavit Available Information </vt:lpstr>
      <vt:lpstr>Capturing the Affidavit Number</vt:lpstr>
      <vt:lpstr>Capturing the Affidavit Date</vt:lpstr>
      <vt:lpstr>Understanding Paternity Performance </vt:lpstr>
      <vt:lpstr>Understanding Paternity Performance</vt:lpstr>
      <vt:lpstr>Improving Paternity Performance</vt:lpstr>
      <vt:lpstr>Improving Paternity Performance</vt:lpstr>
      <vt:lpstr>Important Parentage Note</vt:lpstr>
      <vt:lpstr>FFY2019 Paternity Performance</vt:lpstr>
      <vt:lpstr>Paternity Clean Up Report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DHRAdmin</dc:creator>
  <cp:lastModifiedBy>Haskel, Jamie</cp:lastModifiedBy>
  <cp:revision>45</cp:revision>
  <dcterms:created xsi:type="dcterms:W3CDTF">2017-01-17T15:20:31Z</dcterms:created>
  <dcterms:modified xsi:type="dcterms:W3CDTF">2019-10-21T22:00:02Z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0x010100FDE92149BA125A4DBA29E20D23FF6F07</vt:lpwstr>
  </property>
</Properties>
</file>